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296" r:id="rId6"/>
    <p:sldId id="306" r:id="rId7"/>
    <p:sldId id="319" r:id="rId8"/>
    <p:sldId id="312" r:id="rId9"/>
    <p:sldId id="307" r:id="rId10"/>
    <p:sldId id="309" r:id="rId11"/>
    <p:sldId id="317" r:id="rId12"/>
    <p:sldId id="318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105" d="100"/>
          <a:sy n="105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部署具有令人信服之電子商務需求的策略網路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獎牌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頒獎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協調電子商務應用程式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FEB4A941-E9FA-4A86-A673-85FF34B35F20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活動當天有許多餐車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娃娃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20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餐卷</a:t>
          </a:r>
          <a:endParaRPr lang="zh-TW" sz="2000" dirty="0">
            <a:latin typeface="Baskerville Old Face" panose="02020602080505020303" pitchFamily="18" charset="77"/>
            <a:ea typeface="Microsoft JhengHei UI" panose="02020502070401020303" pitchFamily="18" charset="0"/>
          </a:endParaRP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B7A2FD12-BE47-4005-9223-118AFED9290C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9EAC78D2-79AD-41E0-888C-93A2861DD5A0}" type="parTrans" cxnId="{04E2DFE6-31FB-45BB-BCF0-14576FE5F746}">
      <dgm:prSet/>
      <dgm:spPr/>
      <dgm:t>
        <a:bodyPr/>
        <a:lstStyle/>
        <a:p>
          <a:endParaRPr lang="zh-TW" altLang="en-US"/>
        </a:p>
      </dgm:t>
    </dgm:pt>
    <dgm:pt modelId="{DD8CCB00-2CAB-4B9F-A6FE-80E23A788DB3}" type="sibTrans" cxnId="{04E2DFE6-31FB-45BB-BCF0-14576FE5F746}">
      <dgm:prSet/>
      <dgm:spPr/>
      <dgm:t>
        <a:bodyPr/>
        <a:lstStyle/>
        <a:p>
          <a:endParaRPr lang="zh-TW" altLang="en-US"/>
        </a:p>
      </dgm:t>
    </dgm:pt>
    <dgm:pt modelId="{33FEB23C-B269-4D7D-9F4D-5FAB49BC225F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zh-TW"/>
          </a:defPPr>
        </a:lstStyle>
        <a:p>
          <a:pPr rtl="0"/>
          <a:r>
            <a:rPr lang="zh-TW" altLang="en-US" sz="1600" b="0" i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領取</a:t>
          </a:r>
          <a:r>
            <a:rPr lang="zh-TW" alt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餐卷後即可使用</a:t>
          </a:r>
          <a:endParaRPr lang="zh-TW" sz="1600" b="0" i="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gm:t>
    </dgm:pt>
    <dgm:pt modelId="{85186DDC-4F95-4694-95E9-7CD1FA3778D5}" type="parTrans" cxnId="{C6EAB407-1EBF-4839-8117-CDBFBA63DB73}">
      <dgm:prSet/>
      <dgm:spPr/>
      <dgm:t>
        <a:bodyPr/>
        <a:lstStyle/>
        <a:p>
          <a:endParaRPr lang="zh-TW" altLang="en-US"/>
        </a:p>
      </dgm:t>
    </dgm:pt>
    <dgm:pt modelId="{E0DCBEE5-0070-44DF-891A-08BCCB21A565}" type="sibTrans" cxnId="{C6EAB407-1EBF-4839-8117-CDBFBA63DB73}">
      <dgm:prSet/>
      <dgm:spPr/>
      <dgm:t>
        <a:bodyPr/>
        <a:lstStyle/>
        <a:p>
          <a:endParaRPr lang="zh-TW" alt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2359DD7-1BFB-4900-BAE6-6084F2F57988}" type="pres">
      <dgm:prSet presAssocID="{73D947E0-108F-4D20-A71E-3CF329F97212}" presName="desTx" presStyleLbl="alignAccFollowNode1" presStyleIdx="0" presStyleCnt="4" custScaleY="173526" custLinFactNeighborY="13200">
        <dgm:presLayoutVars/>
      </dgm:prSet>
      <dgm:spPr/>
      <dgm:t>
        <a:bodyPr/>
        <a:lstStyle/>
        <a:p>
          <a:endParaRPr lang="zh-TW" altLang="en-US"/>
        </a:p>
      </dgm:t>
    </dgm:pt>
    <dgm:pt modelId="{38C65349-0C40-499F-9765-B6F38C2DC3C3}" type="pres">
      <dgm:prSet presAssocID="{AE813459-65AB-4FA9-B717-330DDA6DFA4E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1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B5FE59C-B471-448A-AA7A-B526DCC4D4CA}" type="pres">
      <dgm:prSet presAssocID="{E9682B4F-0217-4B50-923E-C104AA24290F}" presName="desTx" presStyleLbl="alignAccFollowNode1" presStyleIdx="1" presStyleCnt="4" custScaleY="173526" custLinFactNeighborY="13200">
        <dgm:presLayoutVars/>
      </dgm:prSet>
      <dgm:spPr/>
      <dgm:t>
        <a:bodyPr/>
        <a:lstStyle/>
        <a:p>
          <a:endParaRPr lang="zh-TW" altLang="en-US"/>
        </a:p>
      </dgm:t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2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42A8BDE-B838-475D-AFDE-17B60D744AB6}" type="pres">
      <dgm:prSet presAssocID="{4F85505A-81B6-4FDA-A144-900B71DAD946}" presName="desTx" presStyleLbl="alignAccFollowNode1" presStyleIdx="2" presStyleCnt="4" custScaleY="173526" custLinFactNeighborY="13200">
        <dgm:presLayoutVars/>
      </dgm:prSet>
      <dgm:spPr/>
      <dgm:t>
        <a:bodyPr/>
        <a:lstStyle/>
        <a:p>
          <a:endParaRPr lang="zh-TW" altLang="en-US"/>
        </a:p>
      </dgm:t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3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8429E68-36DD-4F6A-A2F4-7CCDADCEFAD1}" type="pres">
      <dgm:prSet presAssocID="{A2322D3A-7AC2-4C5C-9D7E-EAB2313D47D4}" presName="desTx" presStyleLbl="alignAccFollowNode1" presStyleIdx="3" presStyleCnt="4" custScaleX="99917" custScaleY="173186" custLinFactNeighborY="13200">
        <dgm:presLayoutVars/>
      </dgm:prSet>
      <dgm:spPr/>
      <dgm:t>
        <a:bodyPr/>
        <a:lstStyle/>
        <a:p>
          <a:endParaRPr lang="zh-TW" altLang="en-US"/>
        </a:p>
      </dgm:t>
    </dgm:pt>
  </dgm:ptLst>
  <dgm:cxnLst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2D633B56-E147-4EFC-B9EE-6C0413F329B0}" srcId="{0DD8915E-DC14-41D6-9BB5-F49E1C265163}" destId="{4F85505A-81B6-4FDA-A144-900B71DAD946}" srcOrd="2" destOrd="0" parTransId="{D9A96E25-7BBE-4DDD-8DDE-B4970D4340A8}" sibTransId="{68F74A88-49DC-44B1-BC0D-220A7B97601C}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1" destOrd="0" parTransId="{E0F6C4AF-9BBB-4698-91D7-F9AE3EACBD5D}" sibTransId="{B8632E42-D7EB-4C31-877E-6F1B2801851A}"/>
    <dgm:cxn modelId="{179FAFCF-F878-464E-A8A6-1185EFA0E380}" srcId="{0DD8915E-DC14-41D6-9BB5-F49E1C265163}" destId="{A2322D3A-7AC2-4C5C-9D7E-EAB2313D47D4}" srcOrd="3" destOrd="0" parTransId="{4A8C15D4-B36F-4764-B4FF-F2AF790D3E17}" sibTransId="{84DE1C3A-3FC7-4DB3-88ED-33F65A71557A}"/>
    <dgm:cxn modelId="{04E2DFE6-31FB-45BB-BCF0-14576FE5F746}" srcId="{73D947E0-108F-4D20-A71E-3CF329F97212}" destId="{B7A2FD12-BE47-4005-9223-118AFED9290C}" srcOrd="0" destOrd="0" parTransId="{9EAC78D2-79AD-41E0-888C-93A2861DD5A0}" sibTransId="{DD8CCB00-2CAB-4B9F-A6FE-80E23A788DB3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F6195C67-0EF6-4CC0-8FF8-B2FC81E54D7E}" type="presOf" srcId="{B7A2FD12-BE47-4005-9223-118AFED9290C}" destId="{22359DD7-1BFB-4900-BAE6-6084F2F57988}" srcOrd="0" destOrd="0" presId="urn:microsoft.com/office/officeart/2016/7/layout/HorizontalActionList"/>
    <dgm:cxn modelId="{C6EAB407-1EBF-4839-8117-CDBFBA63DB73}" srcId="{4F85505A-81B6-4FDA-A144-900B71DAD946}" destId="{33FEB23C-B269-4D7D-9F4D-5FAB49BC225F}" srcOrd="1" destOrd="0" parTransId="{85186DDC-4F95-4694-95E9-7CD1FA3778D5}" sibTransId="{E0DCBEE5-0070-44DF-891A-08BCCB21A565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38761257-B5D0-46D5-909C-BEA77A34325F}" type="presOf" srcId="{33FEB23C-B269-4D7D-9F4D-5FAB49BC225F}" destId="{C42A8BDE-B838-475D-AFDE-17B60D744AB6}" srcOrd="0" destOrd="1" presId="urn:microsoft.com/office/officeart/2016/7/layout/HorizontalAction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F5BE37E3-59D0-4D56-B08C-9B1D93695802}" type="presParOf" srcId="{E4B4F7C4-5024-45F0-9FD7-C5068A1AE6C4}" destId="{BB2E4F65-C461-40C3-BC82-6A29AA851F44}" srcOrd="2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3" destOrd="0" presId="urn:microsoft.com/office/officeart/2016/7/layout/HorizontalActionList"/>
    <dgm:cxn modelId="{F7DEAAC8-FCAD-4F6B-92BD-91B8342F3277}" type="presParOf" srcId="{E4B4F7C4-5024-45F0-9FD7-C5068A1AE6C4}" destId="{1A7C3045-2DAF-4A19-82DB-79436B2E4575}" srcOrd="4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5" destOrd="0" presId="urn:microsoft.com/office/officeart/2016/7/layout/HorizontalActionList"/>
    <dgm:cxn modelId="{2608DA2F-9259-4A20-98D1-9A5F5780B66F}" type="presParOf" srcId="{E4B4F7C4-5024-45F0-9FD7-C5068A1AE6C4}" destId="{647B2244-AC3A-441A-A6FB-6136FA04F429}" srcOrd="6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2565" y="21108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獎牌</a:t>
          </a:r>
        </a:p>
      </dsp:txBody>
      <dsp:txXfrm>
        <a:off x="12565" y="21108"/>
        <a:ext cx="2541775" cy="762532"/>
      </dsp:txXfrm>
    </dsp:sp>
    <dsp:sp modelId="{22359DD7-1BFB-4900-BAE6-6084F2F57988}">
      <dsp:nvSpPr>
        <dsp:cNvPr id="0" name=""/>
        <dsp:cNvSpPr/>
      </dsp:nvSpPr>
      <dsp:spPr>
        <a:xfrm>
          <a:off x="12565" y="902910"/>
          <a:ext cx="2541775" cy="22932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ea typeface="Microsoft JhengHei UI Light"/>
            <a:cs typeface="Gill Sans Light" panose="020B0302020104020203" pitchFamily="34" charset="-79"/>
          </a:endParaRPr>
        </a:p>
      </dsp:txBody>
      <dsp:txXfrm>
        <a:off x="12565" y="902910"/>
        <a:ext cx="2541775" cy="2293211"/>
      </dsp:txXfrm>
    </dsp:sp>
    <dsp:sp modelId="{49B7F8FA-D256-41EF-9327-52A3551D9A60}">
      <dsp:nvSpPr>
        <dsp:cNvPr id="0" name=""/>
        <dsp:cNvSpPr/>
      </dsp:nvSpPr>
      <dsp:spPr>
        <a:xfrm>
          <a:off x="2662130" y="21108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頒獎</a:t>
          </a:r>
        </a:p>
      </dsp:txBody>
      <dsp:txXfrm>
        <a:off x="2662130" y="21108"/>
        <a:ext cx="2541775" cy="762532"/>
      </dsp:txXfrm>
    </dsp:sp>
    <dsp:sp modelId="{6B5FE59C-B471-448A-AA7A-B526DCC4D4CA}">
      <dsp:nvSpPr>
        <dsp:cNvPr id="0" name=""/>
        <dsp:cNvSpPr/>
      </dsp:nvSpPr>
      <dsp:spPr>
        <a:xfrm>
          <a:off x="2662130" y="902910"/>
          <a:ext cx="2541775" cy="22932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協調電子商務應用程式</a:t>
          </a:r>
        </a:p>
      </dsp:txBody>
      <dsp:txXfrm>
        <a:off x="2662130" y="902910"/>
        <a:ext cx="2541775" cy="2293211"/>
      </dsp:txXfrm>
    </dsp:sp>
    <dsp:sp modelId="{4132ECB1-6BEF-4935-AFA3-B2EAA48FDE7E}">
      <dsp:nvSpPr>
        <dsp:cNvPr id="0" name=""/>
        <dsp:cNvSpPr/>
      </dsp:nvSpPr>
      <dsp:spPr>
        <a:xfrm>
          <a:off x="5311694" y="21108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餐卷</a:t>
          </a:r>
        </a:p>
      </dsp:txBody>
      <dsp:txXfrm>
        <a:off x="5311694" y="21108"/>
        <a:ext cx="2541775" cy="762532"/>
      </dsp:txXfrm>
    </dsp:sp>
    <dsp:sp modelId="{C42A8BDE-B838-475D-AFDE-17B60D744AB6}">
      <dsp:nvSpPr>
        <dsp:cNvPr id="0" name=""/>
        <dsp:cNvSpPr/>
      </dsp:nvSpPr>
      <dsp:spPr>
        <a:xfrm>
          <a:off x="5311694" y="902910"/>
          <a:ext cx="2541775" cy="2293211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活動當天有許多餐車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領取</a:t>
          </a: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餐卷後即可使用</a:t>
          </a:r>
        </a:p>
      </dsp:txBody>
      <dsp:txXfrm>
        <a:off x="5311694" y="902910"/>
        <a:ext cx="2541775" cy="2293211"/>
      </dsp:txXfrm>
    </dsp:sp>
    <dsp:sp modelId="{59606EB9-9F10-4D12-A33F-A242FDCC0D0F}">
      <dsp:nvSpPr>
        <dsp:cNvPr id="0" name=""/>
        <dsp:cNvSpPr/>
      </dsp:nvSpPr>
      <dsp:spPr>
        <a:xfrm>
          <a:off x="7961258" y="22231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Baskerville Old Face" panose="02020602080505020303" pitchFamily="18" charset="77"/>
              <a:ea typeface="Microsoft JhengHei UI" panose="02020502070401020303" pitchFamily="18" charset="0"/>
            </a:rPr>
            <a:t>娃娃</a:t>
          </a:r>
        </a:p>
      </dsp:txBody>
      <dsp:txXfrm>
        <a:off x="7961258" y="22231"/>
        <a:ext cx="2541775" cy="762532"/>
      </dsp:txXfrm>
    </dsp:sp>
    <dsp:sp modelId="{C8429E68-36DD-4F6A-A2F4-7CCDADCEFAD1}">
      <dsp:nvSpPr>
        <dsp:cNvPr id="0" name=""/>
        <dsp:cNvSpPr/>
      </dsp:nvSpPr>
      <dsp:spPr>
        <a:xfrm>
          <a:off x="7962313" y="906280"/>
          <a:ext cx="2539665" cy="228871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Microsoft JhengHei UI Light"/>
              <a:cs typeface="Gill Sans Light" panose="020B0302020104020203" pitchFamily="34" charset="-79"/>
            </a:rPr>
            <a:t>部署具有令人信服之電子商務需求的策略網路</a:t>
          </a:r>
        </a:p>
      </dsp:txBody>
      <dsp:txXfrm>
        <a:off x="7962313" y="906280"/>
        <a:ext cx="2539665" cy="2288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水平動作清單"/>
  <dgm:desc val="用來顯示非連續或群組清單的資訊。適用於大量文字。所有文字的強調等級都相同，且不會暗示方向。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7C6066CC-FAFE-48A8-91EC-6BB56874C445}" type="datetime1">
              <a:rPr lang="zh-TW" altLang="en-US" smtClean="0"/>
              <a:t>2023/1/6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17369B77-94AB-0344-9EBF-9DB9EE8D3AB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49C45614-5753-45F0-95B2-47811770A123}" type="datetime1">
              <a:rPr lang="zh-TW" altLang="en-US" smtClean="0"/>
              <a:t>2023/1/6</a:t>
            </a:fld>
            <a:endParaRPr 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0775476F-A808-1F46-A368-07984F6DA22E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468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0775476F-A808-1F46-A368-07984F6DA22E}" type="slidenum">
              <a:rPr lang="zh-TW" smtClean="0"/>
              <a:t>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6641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1899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5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3871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8712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408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zh-TW" smtClean="0"/>
              <a:t>9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1403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包含文字、植物的圖片&#10;&#10;自動產生的描述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橢圓​​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圖片 10" descr="包含文字的圖片&#10;&#10;自動產生的描述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橢圓​​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張包含陶瓷器皿、瓷器的圖片&#10;&#10;自動產生的描述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zh-TW" sz="4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zh-TW" sz="2400"/>
            </a:lvl1pPr>
            <a:lvl2pPr marL="457200" indent="0" algn="ctr">
              <a:buNone/>
              <a:defRPr lang="zh-TW" sz="2000"/>
            </a:lvl2pPr>
            <a:lvl3pPr marL="914400" indent="0" algn="ctr">
              <a:buNone/>
              <a:defRPr lang="zh-TW" sz="1800"/>
            </a:lvl3pPr>
            <a:lvl4pPr marL="1371600" indent="0" algn="ctr">
              <a:buNone/>
              <a:defRPr lang="zh-TW" sz="1600"/>
            </a:lvl4pPr>
            <a:lvl5pPr marL="1828800" indent="0" algn="ctr">
              <a:buNone/>
              <a:defRPr lang="zh-TW" sz="1600"/>
            </a:lvl5pPr>
            <a:lvl6pPr marL="2286000" indent="0" algn="ctr">
              <a:buNone/>
              <a:defRPr lang="zh-TW" sz="1600"/>
            </a:lvl6pPr>
            <a:lvl7pPr marL="2743200" indent="0" algn="ctr">
              <a:buNone/>
              <a:defRPr lang="zh-TW" sz="1600"/>
            </a:lvl7pPr>
            <a:lvl8pPr marL="3200400" indent="0" algn="ctr">
              <a:buNone/>
              <a:defRPr lang="zh-TW" sz="1600"/>
            </a:lvl8pPr>
            <a:lvl9pPr marL="3657600" indent="0" algn="ctr">
              <a:buNone/>
              <a:defRPr lang="zh-TW"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9" name="圖片 8" descr="包含布料的圖片&#10;&#10;自動產生的描述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包含花、植物的圖片&#10;&#10;自動產生的描述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36" name="圖片 35" descr="樹的特寫&#10;&#10;以中可信度自動產生的描述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29" name="文字版面配置區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內容預留位置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31" name="文字版面配置區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38" name="圖片 37" descr="一群花&#10;&#10;以低可信度自動產生的描述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文字版面配置區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cxnSp>
        <p:nvCxnSpPr>
          <p:cNvPr id="12" name="直線接點​​(S)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 descr="包含軟體動物、昆蟲的圖片&#10;&#10;自動產生的描述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15" name="文字預留位置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zh-TW" sz="2000" b="0">
                <a:latin typeface="+mj-ea"/>
                <a:ea typeface="+mj-ea"/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zh-TW" sz="1600"/>
            </a:lvl1pPr>
            <a:lvl2pPr>
              <a:buClr>
                <a:srgbClr val="73292A"/>
              </a:buClr>
              <a:defRPr lang="zh-TW" sz="1400"/>
            </a:lvl2pPr>
            <a:lvl3pPr>
              <a:buClr>
                <a:srgbClr val="73292A"/>
              </a:buClr>
              <a:defRPr lang="zh-TW" sz="1200"/>
            </a:lvl3pPr>
            <a:lvl4pPr>
              <a:buClr>
                <a:srgbClr val="73292A"/>
              </a:buClr>
              <a:defRPr lang="zh-TW" sz="1100"/>
            </a:lvl4pPr>
            <a:lvl5pPr>
              <a:buClr>
                <a:srgbClr val="73292A"/>
              </a:buClr>
              <a:defRPr lang="zh-TW" sz="11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包含布料的圖片&#10;&#10;自動產生的描述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花、植物的圖片&#10;&#10;自動產生的描述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圖片 9" descr="花的特寫&#10;&#10;以低可信度自動產生的描述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圖片 11" descr="花的特寫&#10;&#10;以低可信度自動產生的描述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zh-TW" sz="2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7" name="圖片 6" descr="包含軟體動物、昆蟲的圖片&#10;&#10;自動產生的描述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zh-TW" sz="3200"/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zh-TW"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預留位置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zh-TW" sz="1600"/>
            </a:lvl1pPr>
            <a:lvl2pPr marL="457200" indent="0">
              <a:buNone/>
              <a:defRPr lang="zh-TW" sz="1400"/>
            </a:lvl2pPr>
            <a:lvl3pPr marL="914400" indent="0">
              <a:buNone/>
              <a:defRPr lang="zh-TW" sz="1200"/>
            </a:lvl3pPr>
            <a:lvl4pPr marL="1371600" indent="0">
              <a:buNone/>
              <a:defRPr lang="zh-TW" sz="1000"/>
            </a:lvl4pPr>
            <a:lvl5pPr marL="1828800" indent="0">
              <a:buNone/>
              <a:defRPr lang="zh-TW" sz="1000"/>
            </a:lvl5pPr>
            <a:lvl6pPr marL="2286000" indent="0">
              <a:buNone/>
              <a:defRPr lang="zh-TW" sz="1000"/>
            </a:lvl6pPr>
            <a:lvl7pPr marL="2743200" indent="0">
              <a:buNone/>
              <a:defRPr lang="zh-TW" sz="1000"/>
            </a:lvl7pPr>
            <a:lvl8pPr marL="3200400" indent="0">
              <a:buNone/>
              <a:defRPr lang="zh-TW" sz="1000"/>
            </a:lvl8pPr>
            <a:lvl9pPr marL="3657600" indent="0">
              <a:buNone/>
              <a:defRPr lang="zh-TW"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包含布料的圖片&#10;&#10;自動產生的描述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3" name="圖片 12" descr="一群花&#10;&#10;以低可信度自動產生的描述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32" name="內容版面配置區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zh-TW" sz="2400"/>
            </a:lvl1pPr>
            <a:lvl2pPr marL="228600">
              <a:buClr>
                <a:srgbClr val="73292A"/>
              </a:buClr>
              <a:defRPr lang="zh-TW" sz="2000"/>
            </a:lvl2pPr>
            <a:lvl3pPr marL="685800">
              <a:buClr>
                <a:srgbClr val="73292A"/>
              </a:buClr>
              <a:defRPr lang="zh-TW" sz="1800"/>
            </a:lvl3pPr>
            <a:lvl4pPr marL="1143000">
              <a:buClr>
                <a:srgbClr val="73292A"/>
              </a:buClr>
              <a:defRPr lang="zh-TW" sz="1600"/>
            </a:lvl4pPr>
            <a:lvl5pPr marL="1600200">
              <a:buClr>
                <a:srgbClr val="73292A"/>
              </a:buClr>
              <a:defRPr lang="zh-TW" sz="16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pic>
        <p:nvPicPr>
          <p:cNvPr id="6" name="圖片 5" descr="包含花、植物的圖片&#10;&#10;自動產生的描述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文字版面配置區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zh-TW" sz="30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包含軟體動物、昆蟲的圖片&#10;&#10;自動產生的描述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zh-TW" sz="20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zh-TW" sz="18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 algn="ctr">
              <a:defRPr lang="zh-TW" sz="16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 algn="ctr">
              <a:defRPr lang="zh-TW" sz="1400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</p:txBody>
      </p:sp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1" name="圖片 10" descr="植物特寫&#10;&#10;以低可信度自動產生的描述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圖片 8" descr="包含床單、布料的圖片&#10;&#10;自動產生的描述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Microsoft JhengHei UI Light" panose="020B0302020104020203" pitchFamily="34" charset="-79"/>
              <a:ea typeface="Microsoft JhengHei UI Light"/>
              <a:cs typeface="Gill Sans Light" panose="020B0302020104020203" pitchFamily="34" charset="-79"/>
            </a:endParaRPr>
          </a:p>
        </p:txBody>
      </p:sp>
      <p:pic>
        <p:nvPicPr>
          <p:cNvPr id="15" name="圖片 14" descr="一張包含陶瓷器皿、瓷器的圖片&#10;&#10;自動產生的描述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圖片 16" descr="包含文字的圖片&#10;&#10;自動產生的描述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與內容 (綠色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zh-TW">
                <a:latin typeface="Microsoft JhengHei UI" panose="02020502070401020303" pitchFamily="18" charset="0"/>
                <a:ea typeface="Microsoft JhengHei UI" panose="02020502070401020303" pitchFamily="18" charset="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  <a:lvl2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2pPr>
            <a:lvl3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3pPr>
            <a:lvl4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4pPr>
            <a:lvl5pPr>
              <a:defRPr lang="zh-TW"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8" name="圖片 7" descr="包含布料的圖片&#10;&#10;自動產生的描述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6" name="圖片 15" descr="包含花、植物的圖片&#10;&#10;自動產生的描述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圖片 18" descr="包含軟體動物、昆蟲的圖片&#10;&#10;自動產生的描述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zh-TW" sz="4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zh-TW" sz="2400">
                <a:solidFill>
                  <a:schemeClr val="accent3"/>
                </a:solidFill>
              </a:defRPr>
            </a:lvl1pPr>
            <a:lvl2pPr marL="457200" indent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7" name="文字版面配置區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”</a:t>
            </a:r>
          </a:p>
        </p:txBody>
      </p:sp>
      <p:sp>
        <p:nvSpPr>
          <p:cNvPr id="28" name="文字版面配置區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zh-TW" sz="14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 rtl="0"/>
            <a:r>
              <a:rPr lang="zh-TW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200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版面配置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/>
          </a:p>
        </p:txBody>
      </p:sp>
      <p:pic>
        <p:nvPicPr>
          <p:cNvPr id="10" name="圖片 9" descr="包含軟體動物、昆蟲的圖片&#10;&#10;自動產生的描述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2" name="圖片版面配置區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6" name="圖片版面配置區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5" name="文字版面配置區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4" name="文字版面配置區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1" name="圖片版面配置區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3" name="文字版面配置區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2" name="文字版面配置區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圖片版面配置區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3" name="文字版面配置區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8" name="文字版面配置區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0" name="圖片版面配置區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5" name="文字版面配置區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4" name="文字版面配置區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4" name="圖片版面配置區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27" name="文字版面配置區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版面配置區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29" name="圖片版面配置區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37" name="文字版面配置區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6" name="文字版面配置區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7" name="圖片版面配置區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zh-TW"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2" name="文字版面配置區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600" spc="20" baseline="0">
                <a:latin typeface="Microsoft JhengHei UI" panose="020B0602020104020203" pitchFamily="34" charset="0"/>
                <a:ea typeface="Microsoft JhengHei UI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1" name="文字版面配置區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TW" sz="1400" spc="20" baseline="0">
                <a:latin typeface="+mn-ea"/>
                <a:ea typeface="+mn-ea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zh-TW"/>
              <a:t>簡報標題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sz="1200">
                <a:solidFill>
                  <a:schemeClr val="tx1"/>
                </a:solidFill>
                <a:latin typeface="Microsoft JhengHei UI Light" panose="020F0302020204030204" pitchFamily="34" charset="0"/>
                <a:ea typeface="Microsoft JhengHei UI Light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accent3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zh-TW" sz="2800" kern="1200">
          <a:solidFill>
            <a:schemeClr val="accent3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400" kern="1200">
          <a:solidFill>
            <a:schemeClr val="accent3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2000" kern="1200">
          <a:solidFill>
            <a:schemeClr val="accent3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zh-TW" sz="1800" kern="1200">
          <a:solidFill>
            <a:schemeClr val="accent3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4568E09-E47E-5431-4B0A-B01B029EB1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590" y="684317"/>
            <a:ext cx="4740819" cy="533634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良闊盃</a:t>
            </a:r>
            <a:endParaRPr 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082412-0482-95C9-C1AE-1B4E439748BB}"/>
              </a:ext>
            </a:extLst>
          </p:cNvPr>
          <p:cNvSpPr txBox="1"/>
          <p:nvPr/>
        </p:nvSpPr>
        <p:spPr>
          <a:xfrm>
            <a:off x="4849505" y="471583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中華民國青少年體育協會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>
                <a:latin typeface="Microsoft JhengHei UI" panose="02020602080505020303" pitchFamily="18" charset="77"/>
                <a:ea typeface="Microsoft JhengHei UI"/>
                <a:cs typeface="Calibri Light"/>
              </a:rPr>
              <a:t>目錄</a:t>
            </a:r>
            <a:endParaRPr lang="zh-TW" dirty="0">
              <a:solidFill>
                <a:schemeClr val="accent3"/>
              </a:solidFill>
              <a:latin typeface="Microsoft JhengHei UI" panose="02020602080505020303" pitchFamily="18" charset="77"/>
              <a:ea typeface="Microsoft JhengHei UI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A</a:t>
            </a:r>
          </a:p>
        </p:txBody>
      </p:sp>
      <p:pic>
        <p:nvPicPr>
          <p:cNvPr id="10" name="圖片 9" descr="花葉符號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圖片 1928" descr="花葉符號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zh-TW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zh-TW" sz="2400" dirty="0">
                <a:solidFill>
                  <a:schemeClr val="accent3"/>
                </a:solidFill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簡介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活動內容</a:t>
            </a: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沿途景點</a:t>
            </a: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zh-TW" altLang="en-US" dirty="0">
                <a:latin typeface="Microsoft JhengHei UI Light" panose="020B0302020104020203" pitchFamily="34" charset="0"/>
                <a:ea typeface="Microsoft JhengHei UI Light"/>
                <a:cs typeface="Gill Sans Light" panose="020B0302020104020203" pitchFamily="34" charset="-79"/>
              </a:rPr>
              <a:t>完賽禮</a:t>
            </a: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US" altLang="zh-TW" dirty="0"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zh-TW" sz="2400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Gill Sans Light" panose="020B0302020104020203" pitchFamily="34" charset="-79"/>
            </a:endParaRPr>
          </a:p>
          <a:p>
            <a:pPr rtl="0"/>
            <a:endParaRPr lang="zh-TW" dirty="0">
              <a:solidFill>
                <a:schemeClr val="accent3"/>
              </a:solidFill>
              <a:latin typeface="Microsoft JhengHei UI Light" panose="020B0302020104020203" pitchFamily="34" charset="0"/>
              <a:ea typeface="Microsoft JhengHei U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771" y="1071389"/>
            <a:ext cx="8695944" cy="132588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72" y="2209971"/>
            <a:ext cx="8220456" cy="26974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en-US" altLang="zh-TW" dirty="0"/>
              <a:t>【</a:t>
            </a:r>
            <a:r>
              <a:rPr lang="zh-TW" altLang="en-US" dirty="0"/>
              <a:t>良闊盃的由來</a:t>
            </a:r>
            <a:r>
              <a:rPr lang="en-US" altLang="zh-TW" dirty="0"/>
              <a:t>】</a:t>
            </a:r>
          </a:p>
          <a:p>
            <a:pPr rtl="0"/>
            <a:r>
              <a:rPr lang="zh-TW" altLang="en-US" dirty="0"/>
              <a:t>本賽事為紀念蔡良闊小朋友生前熱愛體育運動，不幸因急性白血病過世特辦此紀念賽</a:t>
            </a:r>
            <a:r>
              <a:rPr lang="en-US" altLang="zh-TW" dirty="0"/>
              <a:t>,</a:t>
            </a:r>
            <a:r>
              <a:rPr lang="zh-TW" altLang="en-US" dirty="0"/>
              <a:t>蔡良闊生於民國</a:t>
            </a:r>
            <a:r>
              <a:rPr lang="en-US" altLang="zh-TW" dirty="0"/>
              <a:t>87</a:t>
            </a:r>
            <a:r>
              <a:rPr lang="zh-TW" altLang="en-US" dirty="0"/>
              <a:t>年</a:t>
            </a:r>
            <a:r>
              <a:rPr lang="en-US" altLang="zh-TW" dirty="0"/>
              <a:t>,</a:t>
            </a:r>
            <a:r>
              <a:rPr lang="zh-TW" altLang="en-US" dirty="0"/>
              <a:t>卒於民國</a:t>
            </a:r>
            <a:r>
              <a:rPr lang="en-US" altLang="zh-TW" dirty="0"/>
              <a:t>101</a:t>
            </a:r>
            <a:r>
              <a:rPr lang="zh-TW" altLang="en-US" dirty="0"/>
              <a:t>年</a:t>
            </a:r>
            <a:r>
              <a:rPr lang="en-US" altLang="zh-TW" dirty="0"/>
              <a:t>,</a:t>
            </a:r>
            <a:r>
              <a:rPr lang="zh-TW" altLang="en-US" dirty="0"/>
              <a:t>得年</a:t>
            </a:r>
            <a:r>
              <a:rPr lang="en-US" altLang="zh-TW" dirty="0"/>
              <a:t>15</a:t>
            </a:r>
            <a:r>
              <a:rPr lang="zh-TW" altLang="en-US" dirty="0"/>
              <a:t>歲</a:t>
            </a:r>
            <a:r>
              <a:rPr lang="en-US" altLang="zh-TW" dirty="0"/>
              <a:t>,</a:t>
            </a:r>
            <a:r>
              <a:rPr lang="zh-TW" altLang="en-US" dirty="0"/>
              <a:t>生平廣受大家疼惜</a:t>
            </a:r>
            <a:r>
              <a:rPr lang="en-US" altLang="zh-TW" dirty="0"/>
              <a:t>,</a:t>
            </a:r>
            <a:r>
              <a:rPr lang="zh-TW" altLang="en-US" dirty="0"/>
              <a:t>奈何英年早逝</a:t>
            </a:r>
            <a:r>
              <a:rPr lang="en-US" altLang="zh-TW" dirty="0"/>
              <a:t>,</a:t>
            </a:r>
            <a:r>
              <a:rPr lang="zh-TW" altLang="en-US" dirty="0"/>
              <a:t>帶給家人無限的思念，熱愛體育運動的他，曾於學校校慶</a:t>
            </a:r>
            <a:r>
              <a:rPr lang="en-US" altLang="zh-TW" dirty="0"/>
              <a:t>100</a:t>
            </a:r>
            <a:r>
              <a:rPr lang="zh-TW" altLang="en-US" dirty="0"/>
              <a:t>公尺競賽榮獲金牌</a:t>
            </a:r>
            <a:r>
              <a:rPr lang="en-US" altLang="zh-TW" dirty="0"/>
              <a:t>,</a:t>
            </a:r>
            <a:r>
              <a:rPr lang="zh-TW" altLang="en-US" dirty="0"/>
              <a:t>學習過羽球、藍球、飛盤、跆拳道等運動，本賽事經過多年的發展已成為東石鄉大型運動賽事，藉由本運動賽事提升東石鄉運動觀光產業，透過青年創新、創意以及活力，讓全台灣看見東石，凝聚青少年力量，發展嘉義體育新世代。</a:t>
            </a:r>
          </a:p>
          <a:p>
            <a:pPr rtl="0"/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337" y="524837"/>
            <a:ext cx="10515600" cy="132588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本次賽會五大核心</a:t>
            </a:r>
            <a:br>
              <a:rPr lang="zh-TW" altLang="en-US" dirty="0"/>
            </a:br>
            <a:endParaRPr 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8180E0-70B9-38E3-026C-D442EC5C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9" y="380999"/>
            <a:ext cx="4356462" cy="6159357"/>
          </a:xfrm>
          <a:prstGeom prst="rect">
            <a:avLst/>
          </a:prstGeom>
        </p:spPr>
      </p:pic>
      <p:sp>
        <p:nvSpPr>
          <p:cNvPr id="5" name="五邊形 4">
            <a:extLst>
              <a:ext uri="{FF2B5EF4-FFF2-40B4-BE49-F238E27FC236}">
                <a16:creationId xmlns:a16="http://schemas.microsoft.com/office/drawing/2014/main" id="{4432298B-3A56-F289-B295-E99251E37AE8}"/>
              </a:ext>
            </a:extLst>
          </p:cNvPr>
          <p:cNvSpPr/>
          <p:nvPr/>
        </p:nvSpPr>
        <p:spPr>
          <a:xfrm>
            <a:off x="6945330" y="2548505"/>
            <a:ext cx="2890460" cy="2589088"/>
          </a:xfrm>
          <a:prstGeom prst="pentagon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74DF508-0F8D-4F6E-A953-90C15A4A4507}"/>
              </a:ext>
            </a:extLst>
          </p:cNvPr>
          <p:cNvSpPr/>
          <p:nvPr/>
        </p:nvSpPr>
        <p:spPr>
          <a:xfrm>
            <a:off x="7565200" y="1743309"/>
            <a:ext cx="16438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安全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070947B-5D84-AAA6-2D13-B8F2F430857F}"/>
              </a:ext>
            </a:extLst>
          </p:cNvPr>
          <p:cNvSpPr txBox="1"/>
          <p:nvPr/>
        </p:nvSpPr>
        <p:spPr>
          <a:xfrm>
            <a:off x="7174783" y="3253270"/>
            <a:ext cx="6822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補給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DA2BEE2-2CD5-3CA1-CF32-4E1FE41E753F}"/>
              </a:ext>
            </a:extLst>
          </p:cNvPr>
          <p:cNvSpPr txBox="1"/>
          <p:nvPr/>
        </p:nvSpPr>
        <p:spPr>
          <a:xfrm>
            <a:off x="2736348" y="3253270"/>
            <a:ext cx="7099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挑戰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E390E74-8224-5F17-5426-10C76DA7F34E}"/>
              </a:ext>
            </a:extLst>
          </p:cNvPr>
          <p:cNvSpPr txBox="1"/>
          <p:nvPr/>
        </p:nvSpPr>
        <p:spPr>
          <a:xfrm>
            <a:off x="6120357" y="5255945"/>
            <a:ext cx="6996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公益</a:t>
            </a:r>
            <a:endParaRPr lang="en-US" altLang="zh-TW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捐贈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3AE0E27-4BE7-3F0B-DB95-6DA706BD6DD6}"/>
              </a:ext>
            </a:extLst>
          </p:cNvPr>
          <p:cNvSpPr txBox="1"/>
          <p:nvPr/>
        </p:nvSpPr>
        <p:spPr>
          <a:xfrm>
            <a:off x="3728191" y="5255945"/>
            <a:ext cx="6996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路線</a:t>
            </a:r>
            <a:endParaRPr lang="en-US" altLang="zh-TW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特色</a:t>
            </a:r>
          </a:p>
        </p:txBody>
      </p:sp>
    </p:spTree>
    <p:extLst>
      <p:ext uri="{BB962C8B-B14F-4D97-AF65-F5344CB8AC3E}">
        <p14:creationId xmlns:p14="http://schemas.microsoft.com/office/powerpoint/2010/main" val="66239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本次賽會核心要點</a:t>
            </a:r>
            <a:br>
              <a:rPr lang="zh-TW" altLang="en-US" dirty="0"/>
            </a:br>
            <a:endParaRPr 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12475CB-5171-1EF6-B09B-D2FD35BCC85E}"/>
              </a:ext>
            </a:extLst>
          </p:cNvPr>
          <p:cNvSpPr txBox="1"/>
          <p:nvPr/>
        </p:nvSpPr>
        <p:spPr>
          <a:xfrm>
            <a:off x="3527565" y="5507817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/>
              <a:t>可愛的完賽獎牌及Q版生蠔娃娃 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B6AB9A9-8293-3AC7-4D53-C24F4337DD88}"/>
              </a:ext>
            </a:extLst>
          </p:cNvPr>
          <p:cNvSpPr txBox="1"/>
          <p:nvPr/>
        </p:nvSpPr>
        <p:spPr>
          <a:xfrm>
            <a:off x="480317" y="1399778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安全的賽道  </a:t>
            </a:r>
            <a:r>
              <a:rPr lang="zh-TW" altLang="en-US" dirty="0"/>
              <a:t>（優美賽道景點且安全係數最高的路線 ）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4F366E9-F29D-D419-4DB4-9DB280ACDD3B}"/>
              </a:ext>
            </a:extLst>
          </p:cNvPr>
          <p:cNvSpPr txBox="1"/>
          <p:nvPr/>
        </p:nvSpPr>
        <p:spPr>
          <a:xfrm>
            <a:off x="3938427" y="1951819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優質的補給站</a:t>
            </a:r>
            <a:r>
              <a:rPr lang="zh-TW" altLang="en-US" dirty="0"/>
              <a:t>（沿路三牲四果、水站、沿途茶水車） 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B5797CA-B4B5-6AC7-7FFD-098CB6C29B94}"/>
              </a:ext>
            </a:extLst>
          </p:cNvPr>
          <p:cNvSpPr txBox="1"/>
          <p:nvPr/>
        </p:nvSpPr>
        <p:spPr>
          <a:xfrm>
            <a:off x="7131121" y="2504285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/>
              <a:t>享受的完賽補給品  </a:t>
            </a:r>
            <a:r>
              <a:rPr lang="zh-TW" altLang="en-US" dirty="0"/>
              <a:t>（吃不夠回來繼續吃）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71A6321-D419-199E-5668-7AF54531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1" y="1965821"/>
            <a:ext cx="3092475" cy="206165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9E13389-45DC-3121-EFF0-A3812FD01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109" y="2755470"/>
            <a:ext cx="2933174" cy="219988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FC47159-8E72-45EA-DD60-8400868DC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036" y="3056751"/>
            <a:ext cx="4580483" cy="3429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55365711-53E3-A127-4623-FF8A93BF7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1" y="4303631"/>
            <a:ext cx="2827138" cy="239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標題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>
                <a:latin typeface="Microsoft JhengHei UI" panose="02020602080505020303" pitchFamily="18" charset="77"/>
                <a:ea typeface="Microsoft JhengHei UI" panose="02020502070401020303" pitchFamily="18" charset="0"/>
                <a:cs typeface="Calibri Light"/>
              </a:rPr>
              <a:t>優美賽道景點</a:t>
            </a:r>
            <a:endParaRPr lang="zh-TW" dirty="0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東石漁人碼頭</a:t>
            </a:r>
            <a:r>
              <a:rPr lang="zh-TW" dirty="0"/>
              <a:t>​</a:t>
            </a:r>
          </a:p>
        </p:txBody>
      </p:sp>
      <p:sp>
        <p:nvSpPr>
          <p:cNvPr id="29" name="文字版面配置區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掌潭滯洪池景觀台</a:t>
            </a:r>
            <a:endParaRPr lang="zh-TW" dirty="0"/>
          </a:p>
        </p:txBody>
      </p:sp>
      <p:sp>
        <p:nvSpPr>
          <p:cNvPr id="31" name="文字版面配置區 30">
            <a:extLst>
              <a:ext uri="{FF2B5EF4-FFF2-40B4-BE49-F238E27FC236}">
                <a16:creationId xmlns:a16="http://schemas.microsoft.com/office/drawing/2014/main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壽島馬桶</a:t>
            </a:r>
            <a:r>
              <a:rPr lang="zh-TW" dirty="0"/>
              <a:t>​</a:t>
            </a: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66D7F086-32CE-F470-96A6-7BE7524385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5019" r="25019"/>
          <a:stretch>
            <a:fillRect/>
          </a:stretch>
        </p:blipFill>
        <p:spPr>
          <a:xfrm>
            <a:off x="1401527" y="1797049"/>
            <a:ext cx="2057400" cy="2058989"/>
          </a:xfrm>
        </p:spPr>
      </p:pic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762B917B-432E-8D9E-16BC-FD0C76CF6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水中古厝</a:t>
            </a:r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692E84CE-CD52-AF7C-7FC2-6BC88D454E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6676" r="16676"/>
          <a:stretch>
            <a:fillRect/>
          </a:stretch>
        </p:blipFill>
        <p:spPr/>
      </p:pic>
      <p:pic>
        <p:nvPicPr>
          <p:cNvPr id="33" name="圖片版面配置區 32">
            <a:extLst>
              <a:ext uri="{FF2B5EF4-FFF2-40B4-BE49-F238E27FC236}">
                <a16:creationId xmlns:a16="http://schemas.microsoft.com/office/drawing/2014/main" id="{6CBC76CE-C43E-379B-3CE3-260CE973F5C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2577" r="12577"/>
          <a:stretch>
            <a:fillRect/>
          </a:stretch>
        </p:blipFill>
        <p:spPr/>
      </p:pic>
      <p:pic>
        <p:nvPicPr>
          <p:cNvPr id="39" name="圖片版面配置區 38">
            <a:extLst>
              <a:ext uri="{FF2B5EF4-FFF2-40B4-BE49-F238E27FC236}">
                <a16:creationId xmlns:a16="http://schemas.microsoft.com/office/drawing/2014/main" id="{4953C92E-11AB-4D45-8A70-10A06B57E7B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6676" r="16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完賽禮</a:t>
            </a:r>
            <a:endParaRPr lang="zh-TW" dirty="0"/>
          </a:p>
        </p:txBody>
      </p:sp>
      <p:graphicFrame>
        <p:nvGraphicFramePr>
          <p:cNvPr id="7" name="內容版面配置區 3" descr="時間表預留位置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82441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212A1190-6ED3-1D13-54E1-1F2321D5C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863083"/>
            <a:ext cx="2613917" cy="23784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693E6A0-FEE2-5EAE-F149-611CE6E526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2117" y="3863083"/>
            <a:ext cx="2613917" cy="24234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F2F1081-35E6-B470-ECF0-49AF7B817E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5227" y="3886416"/>
            <a:ext cx="2538573" cy="23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DB7B0-0654-2CFD-39AA-6CDEAEA1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良闊盃做公益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198BF86-0420-7AA5-B8C8-AA5D3390E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83318"/>
            <a:ext cx="4896443" cy="3473450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022254A-E1F5-2B84-E94A-75E1CC1A6FF4}"/>
              </a:ext>
            </a:extLst>
          </p:cNvPr>
          <p:cNvSpPr txBox="1"/>
          <p:nvPr/>
        </p:nvSpPr>
        <p:spPr>
          <a:xfrm>
            <a:off x="6096000" y="4187189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凡報名一公里大會就捐出一元給慈善團體</a:t>
            </a:r>
            <a:endParaRPr lang="en-US" altLang="zh-TW" sz="2400" b="1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zh-TW" altLang="en-US" sz="2400" b="1" dirty="0"/>
              <a:t/>
            </a:r>
            <a:br>
              <a:rPr lang="zh-TW" altLang="en-US" sz="2400" b="1" dirty="0"/>
            </a:br>
            <a:r>
              <a:rPr lang="zh-TW" altLang="en-US" sz="24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歡迎大家一同做公益，幫助更多弱勢家庭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33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感謝您</a:t>
            </a:r>
            <a:endParaRPr 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082412-0482-95C9-C1AE-1B4E439748BB}"/>
              </a:ext>
            </a:extLst>
          </p:cNvPr>
          <p:cNvSpPr txBox="1"/>
          <p:nvPr/>
        </p:nvSpPr>
        <p:spPr>
          <a:xfrm>
            <a:off x="4849505" y="471583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中華國青少年體育協會</a:t>
            </a:r>
          </a:p>
        </p:txBody>
      </p:sp>
    </p:spTree>
    <p:extLst>
      <p:ext uri="{BB962C8B-B14F-4D97-AF65-F5344CB8AC3E}">
        <p14:creationId xmlns:p14="http://schemas.microsoft.com/office/powerpoint/2010/main" val="191595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Microsoft JhengHei UI"/>
        <a:ea typeface="Microsoft JhengHei UI"/>
        <a:cs typeface=""/>
      </a:majorFont>
      <a:minorFont>
        <a:latin typeface="Microsoft JhengHei UI Light"/>
        <a:ea typeface="Microsoft Jheng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74_TF56410444_Win32" id="{E944D832-0247-4ADA-9978-8DBE0A833A65}" vid="{8F646D7C-2508-47BE-B549-B6BBFB2A271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230e9df3-be65-4c73-a93b-d1236ebd677e"/>
    <ds:schemaRef ds:uri="http://purl.org/dc/dcmitype/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sharepoint/v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{37CCEF3D-2D61-4CD3-96D4-BA3A97E2646F}tf56410444_win32</Template>
  <TotalTime>51</TotalTime>
  <Words>324</Words>
  <Application>Microsoft Office PowerPoint</Application>
  <PresentationFormat>寬螢幕</PresentationFormat>
  <Paragraphs>53</Paragraphs>
  <Slides>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Gill Sans Light</vt:lpstr>
      <vt:lpstr>Gill Sans Nova Light</vt:lpstr>
      <vt:lpstr>Microsoft JhengHei UI</vt:lpstr>
      <vt:lpstr>Microsoft JhengHei UI Light</vt:lpstr>
      <vt:lpstr>Arial</vt:lpstr>
      <vt:lpstr>Baskerville Old Face</vt:lpstr>
      <vt:lpstr>Calibri</vt:lpstr>
      <vt:lpstr>Calibri Light</vt:lpstr>
      <vt:lpstr>Segoe UI Historic</vt:lpstr>
      <vt:lpstr>Office 佈景主題</vt:lpstr>
      <vt:lpstr>良闊盃</vt:lpstr>
      <vt:lpstr>目錄</vt:lpstr>
      <vt:lpstr>簡介</vt:lpstr>
      <vt:lpstr>本次賽會五大核心 </vt:lpstr>
      <vt:lpstr>本次賽會核心要點 </vt:lpstr>
      <vt:lpstr>優美賽道景點</vt:lpstr>
      <vt:lpstr>完賽禮</vt:lpstr>
      <vt:lpstr>良闊盃做公益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良闊盃</dc:title>
  <dc:creator>姿忞 吳</dc:creator>
  <cp:lastModifiedBy>Windows 使用者</cp:lastModifiedBy>
  <cp:revision>6</cp:revision>
  <dcterms:created xsi:type="dcterms:W3CDTF">2022-12-26T06:35:53Z</dcterms:created>
  <dcterms:modified xsi:type="dcterms:W3CDTF">2023-01-06T07:21:00Z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